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89" r:id="rId2"/>
    <p:sldId id="258" r:id="rId3"/>
    <p:sldId id="267" r:id="rId4"/>
    <p:sldId id="259" r:id="rId5"/>
    <p:sldId id="301" r:id="rId6"/>
    <p:sldId id="302" r:id="rId7"/>
    <p:sldId id="263" r:id="rId8"/>
    <p:sldId id="264" r:id="rId9"/>
    <p:sldId id="268" r:id="rId10"/>
    <p:sldId id="292" r:id="rId11"/>
    <p:sldId id="300" r:id="rId12"/>
    <p:sldId id="290" r:id="rId13"/>
    <p:sldId id="288" r:id="rId14"/>
    <p:sldId id="296" r:id="rId15"/>
    <p:sldId id="298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EFE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E5B0E-96C9-45EE-80D5-5D3E98D8CF29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66ECB-282E-4717-80A3-5C6932E60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738D-6248-BB14-BD85-94806D65E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C3B2B-9660-C3E7-C2CF-F90F03A2F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6A8B-6784-B26E-8EFD-1EDB420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894E9-A260-403D-A846-4AAF739A9508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7D37C-1136-C54F-03EF-037FD4DC7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24A9D-2F51-CC2C-AF45-B2DFCFE2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18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E6F9-97D5-D86B-CF5B-447F4F69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B5130-32F0-1926-827F-1D636A686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3F1F-1AA1-0430-8C32-C66B2AB09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A1D2-23D3-47B4-BCB2-F1853AC2650A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D190E-9FC7-2677-8565-F24F1AED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FDDF2-4236-4E07-7039-C961F6F0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68001C-5D62-2957-8E74-FD727000C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8663B-F74F-81BB-534F-18BC3B7B3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18167-9E22-E52A-1B64-F3076667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7881-3347-49C1-850F-7E8C3396556E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87F89-A988-B15D-879D-1B80D7E0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62E8-D3A7-C72D-2D26-77541E98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8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5CC7-34BA-4EEC-E4E8-9099358F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FA4C6-DBE7-2340-961C-0A34F30C0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69025-F11D-0C51-E772-B84A5211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F192-A5FF-4123-92B1-99499B4F9892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5EC40-2A8C-D4A6-D0BF-9AC2048C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40D4B-0A6C-2826-D81B-9E6BFBFD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6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2BEB-EDA1-D1F6-D380-A561CFDD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90BE0-26F2-CE12-883E-3714BAA7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A3FD2-5733-2EE5-5029-5F88E0794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E5DA-7EF8-46EF-8A61-0CB79DA97453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4ABFA-EB92-67CC-8EDA-B97BA8661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1042A-0ED5-1634-2006-25DE7D97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6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09FB-A02F-ECF0-2C65-57021A98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95342-2A99-8741-F0A9-AC9A3DE16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CEB94-C553-1EBA-0073-61BA637F5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3631C-4F5F-DFCA-F8D2-61DF8FF6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0078-0988-495C-85DB-583127D3879A}" type="datetime1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2D1BE-14BC-D7CA-7B4F-76A3A75B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06B4D-6CE7-963B-C9BA-27F6B1EE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5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3D6C-76AD-6C72-814C-8C40CE7D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6FFBE-621C-2D1C-2AF9-5EA7B4EA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30C78-A2E5-5432-D9EE-E231F1235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D7FCD-3E7B-3C3A-7FA4-EBBCCECF9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D3827-9C5B-4845-50B5-55D5E4F8D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C488B-AE13-4B81-E14D-252972FA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AB9C8-BD95-48CC-97B6-1A7FD8474413}" type="datetime1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3E0FE-0811-BFB6-A8CB-1E641B4CE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A8A9E-2BF8-B6FE-ACBD-E7D80622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0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EF98-AFEC-CF92-92EC-0851339B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CE85D-8377-D672-9594-5994819B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B326-7DD2-4DBD-9D13-E4F21FB749A5}" type="datetime1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629C2-3340-82EC-E143-0F60CD66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1478B-0413-024A-5B6C-BF0F013F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9224C-7D86-FAB2-2B47-4E2F4245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7E86E-E041-4376-A428-F3E4ACC944E1}" type="datetime1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C27744-13B9-931F-E588-D38139D5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1A666-410D-7566-9DB3-A72C8448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C9AD-DCA9-B630-A6E3-9F31966C4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54506-A2C4-4507-4E79-596399404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E4928-EAD3-F7CB-75E7-9170DEAA2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5BE7E-81C9-F349-E986-7CDDF86D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703A-D07D-4E1B-8B89-E43FFACF4FFA}" type="datetime1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D56EC-B867-58B8-BCD8-E2878189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2EB12-A3D8-F9A3-15D0-C2BF6C95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3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64D4-F3B2-3B49-7773-EBD1D1D3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3CEA1-F2E1-07D7-6996-3B051BB17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19574-F2A4-F58D-56C6-94BAE3F44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0E28F-5185-7D76-0D21-DAF6714D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F266-2E10-47F7-8DB1-5034D1747AF5}" type="datetime1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C7930-6744-00D0-0AF5-61C023CB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F7F4E-FB72-B1EA-59EF-00F0FD7C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0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BDC138-3A70-8227-96B1-F1888801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EFAC1-513B-B42A-214F-9F3AFC03B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8FFD7-6322-880A-29EB-A1FD245E4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8D03B-AD02-436D-B38D-488D0729614D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3F4AD-E2A2-B899-A5A3-61F477C9E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2D00E-8255-B418-A810-257A6D5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9106E-0497-4C7E-8E32-8B562FF4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5E391D-C05C-46B4-B991-81A2947D70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CB87D-E908-4507-AEFA-B1D48D3415E6}"/>
              </a:ext>
            </a:extLst>
          </p:cNvPr>
          <p:cNvSpPr txBox="1"/>
          <p:nvPr/>
        </p:nvSpPr>
        <p:spPr>
          <a:xfrm>
            <a:off x="569168" y="1400127"/>
            <a:ext cx="11622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High-Performance Synchronous Reluctance Motors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6AD4CD-67F7-4399-8E39-51CE36B409E4}"/>
              </a:ext>
            </a:extLst>
          </p:cNvPr>
          <p:cNvCxnSpPr>
            <a:cxnSpLocks/>
          </p:cNvCxnSpPr>
          <p:nvPr/>
        </p:nvCxnSpPr>
        <p:spPr>
          <a:xfrm>
            <a:off x="569168" y="2333486"/>
            <a:ext cx="739648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D16BD-7A34-4FF7-939D-85E131425FA6}"/>
              </a:ext>
            </a:extLst>
          </p:cNvPr>
          <p:cNvSpPr txBox="1"/>
          <p:nvPr/>
        </p:nvSpPr>
        <p:spPr>
          <a:xfrm>
            <a:off x="569168" y="3211104"/>
            <a:ext cx="6830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Parisa Rezapour</a:t>
            </a:r>
          </a:p>
          <a:p>
            <a:r>
              <a:rPr lang="en-US" sz="3200" dirty="0">
                <a:solidFill>
                  <a:schemeClr val="bg1"/>
                </a:solidFill>
              </a:rPr>
              <a:t>Supervisor: Prof. </a:t>
            </a:r>
            <a:r>
              <a:rPr lang="en-US" sz="3200" dirty="0" err="1">
                <a:solidFill>
                  <a:schemeClr val="bg1"/>
                </a:solidFill>
              </a:rPr>
              <a:t>Emine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Bostancı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i="0" dirty="0" err="1">
                <a:solidFill>
                  <a:schemeClr val="bg1"/>
                </a:solidFill>
                <a:effectLst/>
              </a:rPr>
              <a:t>Özkan</a:t>
            </a:r>
            <a:endParaRPr lang="en-US" sz="3200" i="0" dirty="0">
              <a:solidFill>
                <a:schemeClr val="bg1"/>
              </a:solidFill>
              <a:effectLst/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Fall 2022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6CCBF1-59FE-4D6F-86E0-3B90695B0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F65C9D-79FE-4B71-A294-2AB959980034}"/>
              </a:ext>
            </a:extLst>
          </p:cNvPr>
          <p:cNvCxnSpPr>
            <a:cxnSpLocks/>
          </p:cNvCxnSpPr>
          <p:nvPr/>
        </p:nvCxnSpPr>
        <p:spPr>
          <a:xfrm>
            <a:off x="569168" y="917510"/>
            <a:ext cx="2994164" cy="0"/>
          </a:xfrm>
          <a:prstGeom prst="line">
            <a:avLst/>
          </a:prstGeom>
          <a:ln w="76200">
            <a:solidFill>
              <a:srgbClr val="00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22A8EFF-0E58-4A74-9E04-8548EB3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7F388-A421-40F1-AF81-8DFC8150234D}" type="slidenum">
              <a:rPr lang="en-US" sz="1600" smtClean="0">
                <a:solidFill>
                  <a:schemeClr val="tx1"/>
                </a:solidFill>
              </a:rPr>
              <a:t>1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2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9267D-14D6-29A4-AE84-EB0606AC2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4" r="21019"/>
          <a:stretch/>
        </p:blipFill>
        <p:spPr>
          <a:xfrm>
            <a:off x="933252" y="719146"/>
            <a:ext cx="5005634" cy="512834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B9E1BC8-7293-CAD2-BBE8-AF2D84F67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117888"/>
              </p:ext>
            </p:extLst>
          </p:nvPr>
        </p:nvGraphicFramePr>
        <p:xfrm>
          <a:off x="6558227" y="891526"/>
          <a:ext cx="5005633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9003">
                  <a:extLst>
                    <a:ext uri="{9D8B030D-6E8A-4147-A177-3AD203B41FA5}">
                      <a16:colId xmlns:a16="http://schemas.microsoft.com/office/drawing/2014/main" val="3364755504"/>
                    </a:ext>
                  </a:extLst>
                </a:gridCol>
                <a:gridCol w="1226630">
                  <a:extLst>
                    <a:ext uri="{9D8B030D-6E8A-4147-A177-3AD203B41FA5}">
                      <a16:colId xmlns:a16="http://schemas.microsoft.com/office/drawing/2014/main" val="259822659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Motor Specifications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269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Output power (kW)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9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Axial length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07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Stator outer diameter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25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Airgap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60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Number of slots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Number of poles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Number of barriers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61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Mechanical speed (rpm)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519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DABA388-7245-9C47-0251-E9E9D42EF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267CFF-9921-3854-438E-F160030819EB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D247B-E58E-3418-1F2A-CFFF6983ACE3}"/>
              </a:ext>
            </a:extLst>
          </p:cNvPr>
          <p:cNvSpPr txBox="1"/>
          <p:nvPr/>
        </p:nvSpPr>
        <p:spPr>
          <a:xfrm>
            <a:off x="134781" y="-46680"/>
            <a:ext cx="1142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Design and Optimization of </a:t>
            </a:r>
            <a:r>
              <a:rPr lang="en-US" sz="3200" b="1" dirty="0" err="1">
                <a:solidFill>
                  <a:schemeClr val="bg1"/>
                </a:solidFill>
              </a:rPr>
              <a:t>SynRM</a:t>
            </a:r>
            <a:r>
              <a:rPr lang="en-US" sz="3200" b="1" dirty="0">
                <a:solidFill>
                  <a:schemeClr val="bg1"/>
                </a:solidFill>
              </a:rPr>
              <a:t>: Motor Specifications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217F40-6093-2A80-403B-AF39E0D5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10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FB60A-506F-5F03-10BC-7070ACAF8F2F}"/>
              </a:ext>
            </a:extLst>
          </p:cNvPr>
          <p:cNvSpPr txBox="1"/>
          <p:nvPr/>
        </p:nvSpPr>
        <p:spPr>
          <a:xfrm>
            <a:off x="598600" y="5678217"/>
            <a:ext cx="5674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2D Model of the investigated </a:t>
            </a:r>
            <a:r>
              <a:rPr lang="en-US" sz="1600" dirty="0" err="1"/>
              <a:t>SynRM</a:t>
            </a:r>
            <a:r>
              <a:rPr lang="en-US" sz="1600" dirty="0"/>
              <a:t> in ANSYS MAXWELL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685DB33C-22DF-ECB2-56B2-980A924E7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812642"/>
              </p:ext>
            </p:extLst>
          </p:nvPr>
        </p:nvGraphicFramePr>
        <p:xfrm>
          <a:off x="6558226" y="4716794"/>
          <a:ext cx="5005633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03131">
                  <a:extLst>
                    <a:ext uri="{9D8B030D-6E8A-4147-A177-3AD203B41FA5}">
                      <a16:colId xmlns:a16="http://schemas.microsoft.com/office/drawing/2014/main" val="3364755504"/>
                    </a:ext>
                  </a:extLst>
                </a:gridCol>
                <a:gridCol w="1202502">
                  <a:extLst>
                    <a:ext uri="{9D8B030D-6E8A-4147-A177-3AD203B41FA5}">
                      <a16:colId xmlns:a16="http://schemas.microsoft.com/office/drawing/2014/main" val="259822659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Goals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269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&gt;93.3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9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Torque ripple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&lt;20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070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09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E00F7B-EDBF-3001-4E8E-7104E6C3E55E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0351F-BFB9-DEFA-50DD-C68875FECBDC}"/>
              </a:ext>
            </a:extLst>
          </p:cNvPr>
          <p:cNvSpPr txBox="1"/>
          <p:nvPr/>
        </p:nvSpPr>
        <p:spPr>
          <a:xfrm>
            <a:off x="6231234" y="5793024"/>
            <a:ext cx="444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Design variables of the optimized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7D6EB-0470-FCF6-DC12-418A7013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F63BC3-04D2-9216-CA16-B8AD02E990A2}"/>
              </a:ext>
            </a:extLst>
          </p:cNvPr>
          <p:cNvSpPr txBox="1"/>
          <p:nvPr/>
        </p:nvSpPr>
        <p:spPr>
          <a:xfrm>
            <a:off x="134782" y="-46680"/>
            <a:ext cx="11545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Design and Optimization of </a:t>
            </a:r>
            <a:r>
              <a:rPr lang="en-US" sz="3200" b="1" dirty="0" err="1">
                <a:solidFill>
                  <a:schemeClr val="bg1"/>
                </a:solidFill>
              </a:rPr>
              <a:t>SynRM</a:t>
            </a:r>
            <a:r>
              <a:rPr lang="en-US" sz="3200" b="1" dirty="0">
                <a:solidFill>
                  <a:schemeClr val="bg1"/>
                </a:solidFill>
              </a:rPr>
              <a:t>: Design Variables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388F1F0-9B7B-ECB6-5D5D-353F1BAD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11</a:t>
            </a:fld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BFC2C2-E248-F25F-C970-3F68C96EB72B}"/>
              </a:ext>
            </a:extLst>
          </p:cNvPr>
          <p:cNvGrpSpPr/>
          <p:nvPr/>
        </p:nvGrpSpPr>
        <p:grpSpPr>
          <a:xfrm>
            <a:off x="5785213" y="514716"/>
            <a:ext cx="5762622" cy="5358183"/>
            <a:chOff x="6512416" y="864412"/>
            <a:chExt cx="4767309" cy="4569282"/>
          </a:xfrm>
        </p:grpSpPr>
        <p:pic>
          <p:nvPicPr>
            <p:cNvPr id="2" name="Picture 1" descr="Chart, sunburst chart&#10;&#10;Description automatically generated">
              <a:extLst>
                <a:ext uri="{FF2B5EF4-FFF2-40B4-BE49-F238E27FC236}">
                  <a16:creationId xmlns:a16="http://schemas.microsoft.com/office/drawing/2014/main" id="{5C09528B-354A-4D41-47A5-DA17AB825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2416" y="864412"/>
              <a:ext cx="4767309" cy="456928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6109D0A-0C72-3BA9-721C-557E8C51CF4D}"/>
                </a:ext>
              </a:extLst>
            </p:cNvPr>
            <p:cNvCxnSpPr>
              <a:cxnSpLocks/>
            </p:cNvCxnSpPr>
            <p:nvPr/>
          </p:nvCxnSpPr>
          <p:spPr>
            <a:xfrm>
              <a:off x="7795967" y="2696067"/>
              <a:ext cx="235670" cy="11312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90E85F-A385-C090-12A9-539B75A0A760}"/>
                </a:ext>
              </a:extLst>
            </p:cNvPr>
            <p:cNvSpPr txBox="1"/>
            <p:nvPr/>
          </p:nvSpPr>
          <p:spPr>
            <a:xfrm rot="1863034">
              <a:off x="7206790" y="2756482"/>
              <a:ext cx="1178351" cy="25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Slot thickness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AE87D4-86CA-46FD-3B9F-401854B74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6452" y="2573518"/>
              <a:ext cx="448492" cy="2757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522449-C445-2FAB-68C3-0B0AC5B1F28C}"/>
                </a:ext>
              </a:extLst>
            </p:cNvPr>
            <p:cNvSpPr txBox="1"/>
            <p:nvPr/>
          </p:nvSpPr>
          <p:spPr>
            <a:xfrm rot="16739550">
              <a:off x="6292226" y="3363768"/>
              <a:ext cx="1178351" cy="24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Rotor radius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DADCCE-A4E3-F7C1-460E-92EE04EFD102}"/>
                  </a:ext>
                </a:extLst>
              </p:cNvPr>
              <p:cNvSpPr txBox="1"/>
              <p:nvPr/>
            </p:nvSpPr>
            <p:spPr>
              <a:xfrm>
                <a:off x="930264" y="1943018"/>
                <a:ext cx="405946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3600" dirty="0"/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/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3600" dirty="0"/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3600" dirty="0"/>
                  <a:t>Slot thickness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3600" dirty="0"/>
                  <a:t>Rotor radius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DADCCE-A4E3-F7C1-460E-92EE04EF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64" y="1943018"/>
                <a:ext cx="4059467" cy="2862322"/>
              </a:xfrm>
              <a:prstGeom prst="rect">
                <a:avLst/>
              </a:prstGeom>
              <a:blipFill>
                <a:blip r:embed="rId4"/>
                <a:stretch>
                  <a:fillRect l="-4054" b="-7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92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D65CF07-9118-6840-96E8-39C7F22D633D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DEC208-D0E6-A57E-C78F-D6C1680D5A3C}"/>
              </a:ext>
            </a:extLst>
          </p:cNvPr>
          <p:cNvSpPr txBox="1"/>
          <p:nvPr/>
        </p:nvSpPr>
        <p:spPr>
          <a:xfrm>
            <a:off x="134782" y="-46680"/>
            <a:ext cx="11865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Design and Optimization of </a:t>
            </a:r>
            <a:r>
              <a:rPr lang="en-US" sz="3200" b="1" dirty="0" err="1">
                <a:solidFill>
                  <a:schemeClr val="bg1"/>
                </a:solidFill>
              </a:rPr>
              <a:t>SynRM</a:t>
            </a:r>
            <a:r>
              <a:rPr lang="en-US" sz="3200" b="1" dirty="0">
                <a:solidFill>
                  <a:schemeClr val="bg1"/>
                </a:solidFill>
              </a:rPr>
              <a:t>: Optimization Procedure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CBE8860-6B8C-C31F-3422-B14143493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5AD93E1-9C90-630D-636E-2A442C60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12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0A6E71-D556-058D-0F0B-C726CCCC39F8}"/>
              </a:ext>
            </a:extLst>
          </p:cNvPr>
          <p:cNvSpPr txBox="1"/>
          <p:nvPr/>
        </p:nvSpPr>
        <p:spPr>
          <a:xfrm>
            <a:off x="289549" y="2262482"/>
            <a:ext cx="382053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Objectives:</a:t>
            </a:r>
          </a:p>
          <a:p>
            <a:endParaRPr lang="en-US" sz="1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/>
              <a:t>Minimizing torque ripple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/>
              <a:t>Maximizing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05CF0E-0FE2-BC36-D0D9-4A875DF38779}"/>
              </a:ext>
            </a:extLst>
          </p:cNvPr>
          <p:cNvSpPr txBox="1"/>
          <p:nvPr/>
        </p:nvSpPr>
        <p:spPr>
          <a:xfrm>
            <a:off x="271965" y="780631"/>
            <a:ext cx="116028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Optimization of the </a:t>
            </a:r>
            <a:r>
              <a:rPr lang="en-US" sz="3200" dirty="0" err="1">
                <a:solidFill>
                  <a:prstClr val="black"/>
                </a:solidFill>
                <a:latin typeface="Calibri" panose="020F0502020204030204"/>
              </a:rPr>
              <a:t>SynRM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Genetic Algorithm (GA)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Generations, 140 population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60E3BC-CBD6-F0C8-CE99-C9BA23311BC8}"/>
              </a:ext>
            </a:extLst>
          </p:cNvPr>
          <p:cNvGrpSpPr/>
          <p:nvPr/>
        </p:nvGrpSpPr>
        <p:grpSpPr>
          <a:xfrm>
            <a:off x="4744720" y="1980960"/>
            <a:ext cx="6934200" cy="4096409"/>
            <a:chOff x="2705647" y="1878215"/>
            <a:chExt cx="6666290" cy="38905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E616D2-0EC3-7D66-FD27-BB2709FC7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21976"/>
            <a:stretch/>
          </p:blipFill>
          <p:spPr>
            <a:xfrm>
              <a:off x="2705647" y="2820767"/>
              <a:ext cx="3046125" cy="986578"/>
            </a:xfrm>
            <a:prstGeom prst="rect">
              <a:avLst/>
            </a:prstGeom>
          </p:spPr>
        </p:pic>
        <p:sp>
          <p:nvSpPr>
            <p:cNvPr id="21" name="Arrow: Curved Up 20">
              <a:extLst>
                <a:ext uri="{FF2B5EF4-FFF2-40B4-BE49-F238E27FC236}">
                  <a16:creationId xmlns:a16="http://schemas.microsoft.com/office/drawing/2014/main" id="{AF79DB48-830D-A4A3-B5FD-462AB02FF940}"/>
                </a:ext>
              </a:extLst>
            </p:cNvPr>
            <p:cNvSpPr/>
            <p:nvPr/>
          </p:nvSpPr>
          <p:spPr>
            <a:xfrm flipH="1">
              <a:off x="4476795" y="4921673"/>
              <a:ext cx="3290583" cy="847053"/>
            </a:xfrm>
            <a:prstGeom prst="curved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Arrow: Curved Up 21">
              <a:extLst>
                <a:ext uri="{FF2B5EF4-FFF2-40B4-BE49-F238E27FC236}">
                  <a16:creationId xmlns:a16="http://schemas.microsoft.com/office/drawing/2014/main" id="{4F328095-A77C-8DC5-A85F-A8C789C9F382}"/>
                </a:ext>
              </a:extLst>
            </p:cNvPr>
            <p:cNvSpPr/>
            <p:nvPr/>
          </p:nvSpPr>
          <p:spPr>
            <a:xfrm flipV="1">
              <a:off x="4476795" y="1878215"/>
              <a:ext cx="3290583" cy="847053"/>
            </a:xfrm>
            <a:prstGeom prst="curved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D62E277-47DF-77B1-CCB9-F52E97902A87}"/>
                </a:ext>
              </a:extLst>
            </p:cNvPr>
            <p:cNvSpPr txBox="1"/>
            <p:nvPr/>
          </p:nvSpPr>
          <p:spPr>
            <a:xfrm>
              <a:off x="6531670" y="3902844"/>
              <a:ext cx="28402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Finite element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Torque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13BAD0-EE06-E766-BB2C-7B82015741F5}"/>
                </a:ext>
              </a:extLst>
            </p:cNvPr>
            <p:cNvSpPr txBox="1"/>
            <p:nvPr/>
          </p:nvSpPr>
          <p:spPr>
            <a:xfrm>
              <a:off x="2705647" y="3902844"/>
              <a:ext cx="32410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Creating the generations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Performance characteristics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Eliminations</a:t>
              </a:r>
            </a:p>
          </p:txBody>
        </p:sp>
        <p:pic>
          <p:nvPicPr>
            <p:cNvPr id="9" name="Picture 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0F71254-BD89-EB84-34D0-EFA4EF211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5" t="25306" r="14687" b="28391"/>
            <a:stretch/>
          </p:blipFill>
          <p:spPr>
            <a:xfrm>
              <a:off x="6440230" y="2964798"/>
              <a:ext cx="2453092" cy="837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001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F448113-96E9-7850-2958-2AA325A3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5" y="713493"/>
            <a:ext cx="11295535" cy="55274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19D7EA-A5B7-D819-24B8-8A28FA47C6ED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9D2F5-5C46-CB6E-1582-E0705749303D}"/>
              </a:ext>
            </a:extLst>
          </p:cNvPr>
          <p:cNvSpPr txBox="1"/>
          <p:nvPr/>
        </p:nvSpPr>
        <p:spPr>
          <a:xfrm>
            <a:off x="134782" y="-46680"/>
            <a:ext cx="1129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Design and Optimization of </a:t>
            </a:r>
            <a:r>
              <a:rPr lang="en-US" sz="3200" b="1" dirty="0" err="1">
                <a:solidFill>
                  <a:schemeClr val="bg1"/>
                </a:solidFill>
              </a:rPr>
              <a:t>SynRM</a:t>
            </a:r>
            <a:r>
              <a:rPr lang="en-US" sz="3200" b="1" dirty="0">
                <a:solidFill>
                  <a:schemeClr val="bg1"/>
                </a:solidFill>
              </a:rPr>
              <a:t>: Genetic Algorithm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AB2021-3B38-31C8-3B3C-695818885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6E96E7-BE0F-505B-D963-56B34701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13</a:t>
            </a:fld>
            <a:endParaRPr lang="en-US" sz="160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D7B331-6092-4463-7313-1BA51B2FE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293787"/>
              </p:ext>
            </p:extLst>
          </p:nvPr>
        </p:nvGraphicFramePr>
        <p:xfrm>
          <a:off x="1754789" y="713493"/>
          <a:ext cx="30717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347">
                  <a:extLst>
                    <a:ext uri="{9D8B030D-6E8A-4147-A177-3AD203B41FA5}">
                      <a16:colId xmlns:a16="http://schemas.microsoft.com/office/drawing/2014/main" val="3011720584"/>
                    </a:ext>
                  </a:extLst>
                </a:gridCol>
                <a:gridCol w="980388">
                  <a:extLst>
                    <a:ext uri="{9D8B030D-6E8A-4147-A177-3AD203B41FA5}">
                      <a16:colId xmlns:a16="http://schemas.microsoft.com/office/drawing/2014/main" val="33965030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Sample 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995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93.508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29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Torque ripple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13.35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4458361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4C0879-2C2A-9BA6-AC08-13964DADA28C}"/>
              </a:ext>
            </a:extLst>
          </p:cNvPr>
          <p:cNvCxnSpPr>
            <a:cxnSpLocks/>
          </p:cNvCxnSpPr>
          <p:nvPr/>
        </p:nvCxnSpPr>
        <p:spPr>
          <a:xfrm>
            <a:off x="10284643" y="5199203"/>
            <a:ext cx="1069157" cy="58697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93BF5-4865-109E-881D-103DD9E8CC6C}"/>
              </a:ext>
            </a:extLst>
          </p:cNvPr>
          <p:cNvSpPr txBox="1"/>
          <p:nvPr/>
        </p:nvSpPr>
        <p:spPr>
          <a:xfrm>
            <a:off x="9982200" y="5786176"/>
            <a:ext cx="1791093" cy="40011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Sample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590CF-8F53-B565-FCE8-8DD6C9FF51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89" t="1717" r="16472"/>
          <a:stretch/>
        </p:blipFill>
        <p:spPr>
          <a:xfrm>
            <a:off x="2386642" y="2006491"/>
            <a:ext cx="1808027" cy="183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7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9EB808-2A7A-3506-46A4-5BAE2FF8CEC7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32D26-277E-DB11-1C4B-142A4114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14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FC9EA-5303-6C1E-D4AC-55B87BC1A5B6}"/>
              </a:ext>
            </a:extLst>
          </p:cNvPr>
          <p:cNvSpPr txBox="1"/>
          <p:nvPr/>
        </p:nvSpPr>
        <p:spPr>
          <a:xfrm>
            <a:off x="134782" y="-46680"/>
            <a:ext cx="652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Comparison with ABB motor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FDC43-1B8F-7C0F-B901-29034EB8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8B2686-04FB-5BD4-1CD7-06AF4932B5FC}"/>
              </a:ext>
            </a:extLst>
          </p:cNvPr>
          <p:cNvSpPr txBox="1"/>
          <p:nvPr/>
        </p:nvSpPr>
        <p:spPr>
          <a:xfrm>
            <a:off x="134782" y="5764072"/>
            <a:ext cx="7989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https://salter.com.tr/files/elektrikMotorlari/abb-ie5-elektrik-motor-katalog.pdf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15B80F-581A-ED65-4437-47811654F198}"/>
              </a:ext>
            </a:extLst>
          </p:cNvPr>
          <p:cNvSpPr txBox="1"/>
          <p:nvPr/>
        </p:nvSpPr>
        <p:spPr>
          <a:xfrm>
            <a:off x="8868352" y="3665285"/>
            <a:ext cx="2926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Represents the IE5 class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922EDA-18E8-5D0B-095B-59C28530CA25}"/>
              </a:ext>
            </a:extLst>
          </p:cNvPr>
          <p:cNvGrpSpPr/>
          <p:nvPr/>
        </p:nvGrpSpPr>
        <p:grpSpPr>
          <a:xfrm>
            <a:off x="3633551" y="720390"/>
            <a:ext cx="4924897" cy="2993016"/>
            <a:chOff x="134782" y="715385"/>
            <a:chExt cx="4924897" cy="29930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26B584A-CBD9-0EA7-BEC2-DBFF505E0955}"/>
                </a:ext>
              </a:extLst>
            </p:cNvPr>
            <p:cNvGrpSpPr/>
            <p:nvPr/>
          </p:nvGrpSpPr>
          <p:grpSpPr>
            <a:xfrm>
              <a:off x="134782" y="715385"/>
              <a:ext cx="4924897" cy="2993016"/>
              <a:chOff x="201003" y="864891"/>
              <a:chExt cx="5577840" cy="340545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198503D-16D8-7E60-D354-4454B9DA0DA7}"/>
                  </a:ext>
                </a:extLst>
              </p:cNvPr>
              <p:cNvGrpSpPr/>
              <p:nvPr/>
            </p:nvGrpSpPr>
            <p:grpSpPr>
              <a:xfrm>
                <a:off x="201003" y="864891"/>
                <a:ext cx="5577840" cy="3405451"/>
                <a:chOff x="-34287" y="1239536"/>
                <a:chExt cx="6633387" cy="3689125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0B4591F-072F-7EB8-D04C-79F6DC7BF9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381" r="46650" b="1477"/>
                <a:stretch/>
              </p:blipFill>
              <p:spPr>
                <a:xfrm>
                  <a:off x="0" y="1239536"/>
                  <a:ext cx="6504495" cy="3689125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359605B-F010-3A88-3E19-136C5CD33ABA}"/>
                    </a:ext>
                  </a:extLst>
                </p:cNvPr>
                <p:cNvSpPr/>
                <p:nvPr/>
              </p:nvSpPr>
              <p:spPr>
                <a:xfrm>
                  <a:off x="-34287" y="4221013"/>
                  <a:ext cx="6633387" cy="19811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293C4B-B3D6-AE59-96AC-EF6CE1CA093E}"/>
                  </a:ext>
                </a:extLst>
              </p:cNvPr>
              <p:cNvSpPr/>
              <p:nvPr/>
            </p:nvSpPr>
            <p:spPr>
              <a:xfrm>
                <a:off x="346878" y="3168072"/>
                <a:ext cx="5340525" cy="398396"/>
              </a:xfrm>
              <a:prstGeom prst="rect">
                <a:avLst/>
              </a:prstGeom>
              <a:solidFill>
                <a:schemeClr val="bg2">
                  <a:lumMod val="90000"/>
                  <a:alpha val="90000"/>
                </a:schemeClr>
              </a:solidFill>
              <a:ln w="571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C77D12-1F86-8698-0E06-26957D3B9CFB}"/>
                  </a:ext>
                </a:extLst>
              </p:cNvPr>
              <p:cNvSpPr/>
              <p:nvPr/>
            </p:nvSpPr>
            <p:spPr>
              <a:xfrm>
                <a:off x="322044" y="3871946"/>
                <a:ext cx="5365359" cy="398396"/>
              </a:xfrm>
              <a:prstGeom prst="rect">
                <a:avLst/>
              </a:prstGeom>
              <a:solidFill>
                <a:schemeClr val="bg2">
                  <a:lumMod val="90000"/>
                  <a:alpha val="90000"/>
                </a:schemeClr>
              </a:solidFill>
              <a:ln w="571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C179F-E567-E540-2AB3-115BFB60BEEC}"/>
                </a:ext>
              </a:extLst>
            </p:cNvPr>
            <p:cNvSpPr txBox="1"/>
            <p:nvPr/>
          </p:nvSpPr>
          <p:spPr>
            <a:xfrm>
              <a:off x="263581" y="1100571"/>
              <a:ext cx="2469459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ABB IE5 Electric Motor Catalogue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0076CC-AFFB-1853-FAE4-49A8FA0C3AF4}"/>
              </a:ext>
            </a:extLst>
          </p:cNvPr>
          <p:cNvSpPr txBox="1"/>
          <p:nvPr/>
        </p:nvSpPr>
        <p:spPr>
          <a:xfrm>
            <a:off x="134783" y="5085197"/>
            <a:ext cx="97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Actual efficiency range of IE5, considering 15% more loss: </a:t>
            </a:r>
            <a:r>
              <a:rPr lang="en-US" sz="2400" b="1" dirty="0"/>
              <a:t>[93.39%-100%] 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9F12A696-634D-3ED2-EF65-BDEA935BD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57467"/>
              </p:ext>
            </p:extLst>
          </p:nvPr>
        </p:nvGraphicFramePr>
        <p:xfrm>
          <a:off x="1444639" y="4073899"/>
          <a:ext cx="957434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381">
                  <a:extLst>
                    <a:ext uri="{9D8B030D-6E8A-4147-A177-3AD203B41FA5}">
                      <a16:colId xmlns:a16="http://schemas.microsoft.com/office/drawing/2014/main" val="388443915"/>
                    </a:ext>
                  </a:extLst>
                </a:gridCol>
                <a:gridCol w="1148920">
                  <a:extLst>
                    <a:ext uri="{9D8B030D-6E8A-4147-A177-3AD203B41FA5}">
                      <a16:colId xmlns:a16="http://schemas.microsoft.com/office/drawing/2014/main" val="2573751912"/>
                    </a:ext>
                  </a:extLst>
                </a:gridCol>
                <a:gridCol w="1172857">
                  <a:extLst>
                    <a:ext uri="{9D8B030D-6E8A-4147-A177-3AD203B41FA5}">
                      <a16:colId xmlns:a16="http://schemas.microsoft.com/office/drawing/2014/main" val="181767832"/>
                    </a:ext>
                  </a:extLst>
                </a:gridCol>
                <a:gridCol w="2082420">
                  <a:extLst>
                    <a:ext uri="{9D8B030D-6E8A-4147-A177-3AD203B41FA5}">
                      <a16:colId xmlns:a16="http://schemas.microsoft.com/office/drawing/2014/main" val="1158672087"/>
                    </a:ext>
                  </a:extLst>
                </a:gridCol>
                <a:gridCol w="3446762">
                  <a:extLst>
                    <a:ext uri="{9D8B030D-6E8A-4147-A177-3AD203B41FA5}">
                      <a16:colId xmlns:a16="http://schemas.microsoft.com/office/drawing/2014/main" val="1007912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Output (kW)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Motor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IE3 Induction Motor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97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132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94.2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90.2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910404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E3A61F-F81E-10EF-1DF9-2A99AE18EF8D}"/>
              </a:ext>
            </a:extLst>
          </p:cNvPr>
          <p:cNvCxnSpPr>
            <a:cxnSpLocks/>
          </p:cNvCxnSpPr>
          <p:nvPr/>
        </p:nvCxnSpPr>
        <p:spPr>
          <a:xfrm flipV="1">
            <a:off x="6350000" y="3886199"/>
            <a:ext cx="0" cy="1828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F6051A-2D67-DF49-98D6-55E5A7C4E005}"/>
              </a:ext>
            </a:extLst>
          </p:cNvPr>
          <p:cNvCxnSpPr>
            <a:cxnSpLocks/>
          </p:cNvCxnSpPr>
          <p:nvPr/>
        </p:nvCxnSpPr>
        <p:spPr>
          <a:xfrm>
            <a:off x="6350000" y="3886200"/>
            <a:ext cx="2651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1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9EB808-2A7A-3506-46A4-5BAE2FF8CEC7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32D26-277E-DB11-1C4B-142A4114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15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FC9EA-5303-6C1E-D4AC-55B87BC1A5B6}"/>
              </a:ext>
            </a:extLst>
          </p:cNvPr>
          <p:cNvSpPr txBox="1"/>
          <p:nvPr/>
        </p:nvSpPr>
        <p:spPr>
          <a:xfrm>
            <a:off x="134782" y="-46680"/>
            <a:ext cx="397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FDC43-1B8F-7C0F-B901-29034EB8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522AFB-645C-37EA-1842-58686A78AE65}"/>
              </a:ext>
            </a:extLst>
          </p:cNvPr>
          <p:cNvSpPr txBox="1"/>
          <p:nvPr/>
        </p:nvSpPr>
        <p:spPr>
          <a:xfrm>
            <a:off x="314570" y="1366136"/>
            <a:ext cx="117046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An 11-kW synchronous reluctance motor was designed and optimized</a:t>
            </a:r>
          </a:p>
          <a:p>
            <a:endParaRPr lang="en-US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Efficiency goes up to 93.6% (IE5 class)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Acceptable torque ripple in high efficiencies (13%)</a:t>
            </a:r>
          </a:p>
          <a:p>
            <a:pPr lvl="1"/>
            <a:endParaRPr lang="en-US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This designs reaches the standards of the ABB motor of same rating</a:t>
            </a:r>
          </a:p>
          <a:p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Comparable design with induction motors of the same rating</a:t>
            </a:r>
          </a:p>
        </p:txBody>
      </p:sp>
    </p:spTree>
    <p:extLst>
      <p:ext uri="{BB962C8B-B14F-4D97-AF65-F5344CB8AC3E}">
        <p14:creationId xmlns:p14="http://schemas.microsoft.com/office/powerpoint/2010/main" val="428312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09039-CEF1-38F9-3357-A4362CA4694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09A5-FE2F-7DE8-A6EE-20F40DC32DA7}"/>
              </a:ext>
            </a:extLst>
          </p:cNvPr>
          <p:cNvSpPr txBox="1"/>
          <p:nvPr/>
        </p:nvSpPr>
        <p:spPr>
          <a:xfrm>
            <a:off x="1336328" y="2921167"/>
            <a:ext cx="951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 for your attention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3EC3C-AD40-3460-1526-D960B1B0B7F6}"/>
              </a:ext>
            </a:extLst>
          </p:cNvPr>
          <p:cNvCxnSpPr>
            <a:cxnSpLocks/>
          </p:cNvCxnSpPr>
          <p:nvPr/>
        </p:nvCxnSpPr>
        <p:spPr>
          <a:xfrm flipV="1">
            <a:off x="634895" y="-94269"/>
            <a:ext cx="1280160" cy="1005840"/>
          </a:xfrm>
          <a:prstGeom prst="line">
            <a:avLst/>
          </a:prstGeom>
          <a:ln w="88900">
            <a:solidFill>
              <a:srgbClr val="00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500051-54BC-1923-B98B-F48A9A4F44C1}"/>
              </a:ext>
            </a:extLst>
          </p:cNvPr>
          <p:cNvCxnSpPr>
            <a:cxnSpLocks/>
          </p:cNvCxnSpPr>
          <p:nvPr/>
        </p:nvCxnSpPr>
        <p:spPr>
          <a:xfrm flipV="1">
            <a:off x="-325225" y="-177539"/>
            <a:ext cx="3200400" cy="246888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C33EDF-400A-2678-47E7-221D65B77E52}"/>
              </a:ext>
            </a:extLst>
          </p:cNvPr>
          <p:cNvCxnSpPr>
            <a:cxnSpLocks/>
          </p:cNvCxnSpPr>
          <p:nvPr/>
        </p:nvCxnSpPr>
        <p:spPr>
          <a:xfrm flipV="1">
            <a:off x="-117051" y="1622980"/>
            <a:ext cx="1280160" cy="1005840"/>
          </a:xfrm>
          <a:prstGeom prst="line">
            <a:avLst/>
          </a:prstGeom>
          <a:ln w="88900">
            <a:solidFill>
              <a:srgbClr val="00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703974-8B45-0C89-5363-16953362AFF1}"/>
              </a:ext>
            </a:extLst>
          </p:cNvPr>
          <p:cNvCxnSpPr>
            <a:cxnSpLocks/>
          </p:cNvCxnSpPr>
          <p:nvPr/>
        </p:nvCxnSpPr>
        <p:spPr>
          <a:xfrm>
            <a:off x="8380429" y="6344238"/>
            <a:ext cx="3811571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3F2C66-24B4-0343-C205-B604AD713622}"/>
              </a:ext>
            </a:extLst>
          </p:cNvPr>
          <p:cNvCxnSpPr>
            <a:cxnSpLocks/>
          </p:cNvCxnSpPr>
          <p:nvPr/>
        </p:nvCxnSpPr>
        <p:spPr>
          <a:xfrm>
            <a:off x="10484334" y="5867713"/>
            <a:ext cx="1707666" cy="0"/>
          </a:xfrm>
          <a:prstGeom prst="line">
            <a:avLst/>
          </a:prstGeom>
          <a:ln w="88900">
            <a:solidFill>
              <a:srgbClr val="00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40C94E-97ED-7357-3CA5-38B0C341C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16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976463-DBC2-A6E9-22D7-56BFDE39B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1BCA40-5C35-D78A-E3F4-787C6A1BF8D0}"/>
              </a:ext>
            </a:extLst>
          </p:cNvPr>
          <p:cNvSpPr txBox="1"/>
          <p:nvPr/>
        </p:nvSpPr>
        <p:spPr>
          <a:xfrm>
            <a:off x="418265" y="1223514"/>
            <a:ext cx="990661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2800" dirty="0">
                <a:cs typeface="Arial" panose="020B0604020202020204" pitchFamily="34" charset="0"/>
              </a:rPr>
              <a:t>Introduction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2800" dirty="0">
                <a:cs typeface="Arial" panose="020B0604020202020204" pitchFamily="34" charset="0"/>
              </a:rPr>
              <a:t>Aim of the Study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2800" dirty="0">
                <a:cs typeface="Arial" panose="020B0604020202020204" pitchFamily="34" charset="0"/>
              </a:rPr>
              <a:t>Working Principle of Synchronous Reluctance Motor 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2800" dirty="0">
                <a:cs typeface="Arial" panose="020B0604020202020204" pitchFamily="34" charset="0"/>
              </a:rPr>
              <a:t>Design and Optimization of Synchronous Reluctance Motor</a:t>
            </a:r>
          </a:p>
          <a:p>
            <a:endParaRPr lang="en-US" sz="1200" dirty="0">
              <a:cs typeface="Arial" panose="020B0604020202020204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Rotor Geometries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Motor Specifications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Design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Optimization Procedure</a:t>
            </a:r>
            <a:endParaRPr lang="en-US" sz="2000" dirty="0"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/>
              <a:t>Genetic Algorithm </a:t>
            </a:r>
            <a:r>
              <a:rPr lang="en-US" sz="2000" dirty="0">
                <a:cs typeface="Arial" panose="020B0604020202020204" pitchFamily="34" charset="0"/>
              </a:rPr>
              <a:t>Results</a:t>
            </a:r>
          </a:p>
          <a:p>
            <a:endParaRPr lang="en-US" sz="1200" dirty="0">
              <a:cs typeface="Arial" panose="020B0604020202020204" pitchFamily="34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2800" dirty="0">
                <a:cs typeface="Arial" panose="020B0604020202020204" pitchFamily="34" charset="0"/>
              </a:rPr>
              <a:t>Comparison with an ABB motor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2800" dirty="0"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10560-464C-43BC-4833-19C204178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t="16231" r="16534" b="22156"/>
          <a:stretch/>
        </p:blipFill>
        <p:spPr>
          <a:xfrm>
            <a:off x="8148687" y="2988296"/>
            <a:ext cx="3330641" cy="3159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43D3A-C086-9345-1C2A-617E9CE7A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DC69A1-FDBC-EB05-C070-0771BDBCEC52}"/>
              </a:ext>
            </a:extLst>
          </p:cNvPr>
          <p:cNvSpPr txBox="1"/>
          <p:nvPr/>
        </p:nvSpPr>
        <p:spPr>
          <a:xfrm>
            <a:off x="134783" y="499109"/>
            <a:ext cx="24398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798731-C626-2AEE-F9C9-8569884BB625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8DCFD74-7363-F0E9-2F53-0625E3FE4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2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95E891-FFEA-04DC-5130-97BC018A5A84}"/>
              </a:ext>
            </a:extLst>
          </p:cNvPr>
          <p:cNvSpPr txBox="1"/>
          <p:nvPr/>
        </p:nvSpPr>
        <p:spPr>
          <a:xfrm>
            <a:off x="7778961" y="6082868"/>
            <a:ext cx="4070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ABB synchronous reluctance motor</a:t>
            </a:r>
          </a:p>
        </p:txBody>
      </p:sp>
    </p:spTree>
    <p:extLst>
      <p:ext uri="{BB962C8B-B14F-4D97-AF65-F5344CB8AC3E}">
        <p14:creationId xmlns:p14="http://schemas.microsoft.com/office/powerpoint/2010/main" val="140174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D52CA-0DE9-8D44-46C1-8587AE2CEB59}"/>
              </a:ext>
            </a:extLst>
          </p:cNvPr>
          <p:cNvSpPr txBox="1"/>
          <p:nvPr/>
        </p:nvSpPr>
        <p:spPr>
          <a:xfrm>
            <a:off x="509048" y="683775"/>
            <a:ext cx="103129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Popular motor types in the recent years: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Interior permanent magnet synchronous motor (IPMSM)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Induction motor (IM)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Synchronous reluctance motor (</a:t>
            </a:r>
            <a:r>
              <a:rPr lang="en-US" sz="2800" dirty="0" err="1"/>
              <a:t>SynRM</a:t>
            </a:r>
            <a:r>
              <a:rPr lang="en-US" sz="2800" dirty="0"/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FC3913-C9B2-6551-2436-61B28DF9103D}"/>
              </a:ext>
            </a:extLst>
          </p:cNvPr>
          <p:cNvGrpSpPr/>
          <p:nvPr/>
        </p:nvGrpSpPr>
        <p:grpSpPr>
          <a:xfrm>
            <a:off x="1752455" y="3068182"/>
            <a:ext cx="8229745" cy="3211733"/>
            <a:chOff x="2855976" y="4603266"/>
            <a:chExt cx="3821516" cy="14630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54ECB7-0283-E01B-B5B4-F3BF3B4E3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53"/>
            <a:stretch/>
          </p:blipFill>
          <p:spPr>
            <a:xfrm>
              <a:off x="5514507" y="4603266"/>
              <a:ext cx="1162985" cy="146304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299842-CD36-79EA-5683-E3806C543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80"/>
            <a:stretch/>
          </p:blipFill>
          <p:spPr>
            <a:xfrm>
              <a:off x="2855976" y="4603266"/>
              <a:ext cx="2470168" cy="146304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A181CD0-C9BB-919F-4F24-BEB1EBB4C215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95047-B770-D645-6165-733E33C0C1D6}"/>
              </a:ext>
            </a:extLst>
          </p:cNvPr>
          <p:cNvSpPr txBox="1"/>
          <p:nvPr/>
        </p:nvSpPr>
        <p:spPr>
          <a:xfrm>
            <a:off x="134783" y="-46680"/>
            <a:ext cx="35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DF81C3-DB48-B38F-026B-1724F301D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04B6C8-10B0-3109-F3EF-CA4BBD66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3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6A117-8D2F-C9AC-137B-1C737951C03C}"/>
              </a:ext>
            </a:extLst>
          </p:cNvPr>
          <p:cNvSpPr txBox="1"/>
          <p:nvPr/>
        </p:nvSpPr>
        <p:spPr>
          <a:xfrm>
            <a:off x="10438842" y="3514018"/>
            <a:ext cx="13415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Air (barrier)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A6A580-F447-51F2-96CC-B68D3752FE0A}"/>
              </a:ext>
            </a:extLst>
          </p:cNvPr>
          <p:cNvSpPr txBox="1"/>
          <p:nvPr/>
        </p:nvSpPr>
        <p:spPr>
          <a:xfrm>
            <a:off x="10408317" y="4035078"/>
            <a:ext cx="169724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Magnetic material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16E1C1-DEDA-8E2D-43D2-6C72E44A832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971365" y="4266381"/>
            <a:ext cx="1436952" cy="91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C313E0-09BE-0008-9B17-16D01014F03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963361" y="3698684"/>
            <a:ext cx="1475481" cy="383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6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435ED5-F7E6-7A78-177A-81BDE2185252}"/>
              </a:ext>
            </a:extLst>
          </p:cNvPr>
          <p:cNvSpPr txBox="1"/>
          <p:nvPr/>
        </p:nvSpPr>
        <p:spPr>
          <a:xfrm>
            <a:off x="1909094" y="1714311"/>
            <a:ext cx="7334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Simplicity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Higher efficiency compared to 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Higher power density compared to IMs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98650-9811-A8A6-AD3A-327B67C79592}"/>
              </a:ext>
            </a:extLst>
          </p:cNvPr>
          <p:cNvSpPr txBox="1"/>
          <p:nvPr/>
        </p:nvSpPr>
        <p:spPr>
          <a:xfrm>
            <a:off x="1909094" y="4117159"/>
            <a:ext cx="437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Poor power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 torque ripple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A970E9-E293-1F63-FA5E-AB7CE2B54AB5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672F0-8238-CB6A-9921-96D3631ADA3A}"/>
              </a:ext>
            </a:extLst>
          </p:cNvPr>
          <p:cNvSpPr txBox="1"/>
          <p:nvPr/>
        </p:nvSpPr>
        <p:spPr>
          <a:xfrm>
            <a:off x="134783" y="-46680"/>
            <a:ext cx="35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A04E1-FBF2-9129-0296-C39B39A6A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34"/>
          <a:stretch/>
        </p:blipFill>
        <p:spPr>
          <a:xfrm>
            <a:off x="285945" y="1739962"/>
            <a:ext cx="1481580" cy="1406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CF101-DAFC-E414-C917-F1C146B189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5"/>
          <a:stretch/>
        </p:blipFill>
        <p:spPr>
          <a:xfrm>
            <a:off x="285945" y="4056881"/>
            <a:ext cx="1481580" cy="1394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843214-63A9-03F8-06EA-D5FD7A09B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FD603A-02BC-F6A4-5204-40EB5DE0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4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EC304-5465-0A39-5233-5026CE3ACA6D}"/>
              </a:ext>
            </a:extLst>
          </p:cNvPr>
          <p:cNvSpPr txBox="1"/>
          <p:nvPr/>
        </p:nvSpPr>
        <p:spPr>
          <a:xfrm>
            <a:off x="285946" y="666603"/>
            <a:ext cx="7802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Advantages and Disadvantages of </a:t>
            </a:r>
            <a:r>
              <a:rPr lang="en-US" sz="3200" b="1" dirty="0" err="1"/>
              <a:t>SynRMs</a:t>
            </a:r>
            <a:endParaRPr lang="en-US" sz="3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1206D-EB11-1638-1FEA-CA51539C5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3" b="25250"/>
          <a:stretch/>
        </p:blipFill>
        <p:spPr>
          <a:xfrm>
            <a:off x="8286094" y="2065021"/>
            <a:ext cx="3817857" cy="36596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661B0-4EF5-B420-CB87-0638094F166B}"/>
              </a:ext>
            </a:extLst>
          </p:cNvPr>
          <p:cNvSpPr txBox="1"/>
          <p:nvPr/>
        </p:nvSpPr>
        <p:spPr>
          <a:xfrm>
            <a:off x="9636159" y="5727330"/>
            <a:ext cx="1244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SynRM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914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435ED5-F7E6-7A78-177A-81BDE2185252}"/>
              </a:ext>
            </a:extLst>
          </p:cNvPr>
          <p:cNvSpPr txBox="1"/>
          <p:nvPr/>
        </p:nvSpPr>
        <p:spPr>
          <a:xfrm>
            <a:off x="701748" y="804907"/>
            <a:ext cx="1033704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Applications of </a:t>
            </a:r>
            <a:r>
              <a:rPr lang="en-US" sz="4000" b="1" dirty="0" err="1"/>
              <a:t>SynRMs</a:t>
            </a:r>
            <a:r>
              <a:rPr lang="en-US" sz="4000" b="1" dirty="0"/>
              <a:t>: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Industrial applications, e.g., fans and pumps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Electric vehicles</a:t>
            </a: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A970E9-E293-1F63-FA5E-AB7CE2B54AB5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672F0-8238-CB6A-9921-96D3631ADA3A}"/>
              </a:ext>
            </a:extLst>
          </p:cNvPr>
          <p:cNvSpPr txBox="1"/>
          <p:nvPr/>
        </p:nvSpPr>
        <p:spPr>
          <a:xfrm>
            <a:off x="134783" y="-46680"/>
            <a:ext cx="35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843214-63A9-03F8-06EA-D5FD7A09B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FD603A-02BC-F6A4-5204-40EB5DE0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5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5D29E314-9604-D397-1198-48AA279A8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13" y="3236342"/>
            <a:ext cx="4147674" cy="2652154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A516217-5C48-1E23-DC5E-857A6CF9A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13" y="3236343"/>
            <a:ext cx="4277666" cy="26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0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F3AFE-291B-AEA6-5925-3E92B5D8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650E3-9055-D2A0-E031-F075256CC805}"/>
              </a:ext>
            </a:extLst>
          </p:cNvPr>
          <p:cNvSpPr txBox="1"/>
          <p:nvPr/>
        </p:nvSpPr>
        <p:spPr>
          <a:xfrm>
            <a:off x="386499" y="1281501"/>
            <a:ext cx="11626391" cy="28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Designing and Optimizing an 11-kW Synchronous Reluctance Motor</a:t>
            </a:r>
          </a:p>
          <a:p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Efficiency &gt; 93.3%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Torque Ripple &lt; 20%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Industrial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6DA2D-91E4-F8A5-DD3E-C8519E633D0D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C2CAF-8FD7-44B2-E7D8-7BB3854C3BAE}"/>
              </a:ext>
            </a:extLst>
          </p:cNvPr>
          <p:cNvSpPr txBox="1"/>
          <p:nvPr/>
        </p:nvSpPr>
        <p:spPr>
          <a:xfrm>
            <a:off x="134783" y="-46680"/>
            <a:ext cx="35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Aim of the Study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35A1C-0C9A-C403-C69B-E1846C4D8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t="16231" r="16534" b="22156"/>
          <a:stretch/>
        </p:blipFill>
        <p:spPr>
          <a:xfrm>
            <a:off x="7762188" y="2747671"/>
            <a:ext cx="3330641" cy="3159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553317-F7B4-687A-0BDB-E529961AD44C}"/>
              </a:ext>
            </a:extLst>
          </p:cNvPr>
          <p:cNvSpPr txBox="1"/>
          <p:nvPr/>
        </p:nvSpPr>
        <p:spPr>
          <a:xfrm>
            <a:off x="7392462" y="5842243"/>
            <a:ext cx="4070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ABB synchronous reluctance motor</a:t>
            </a:r>
          </a:p>
        </p:txBody>
      </p:sp>
    </p:spTree>
    <p:extLst>
      <p:ext uri="{BB962C8B-B14F-4D97-AF65-F5344CB8AC3E}">
        <p14:creationId xmlns:p14="http://schemas.microsoft.com/office/powerpoint/2010/main" val="413724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390136-E858-81FF-A921-F5CAFE2AF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7" t="26640" r="7333"/>
          <a:stretch/>
        </p:blipFill>
        <p:spPr>
          <a:xfrm>
            <a:off x="710952" y="1763136"/>
            <a:ext cx="2936488" cy="3101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769FD-A4FE-DD31-6395-2D1FA807F7A5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0A737-9BA2-1E57-F9B6-CDFC64BD85AB}"/>
              </a:ext>
            </a:extLst>
          </p:cNvPr>
          <p:cNvSpPr txBox="1"/>
          <p:nvPr/>
        </p:nvSpPr>
        <p:spPr>
          <a:xfrm>
            <a:off x="134782" y="-46680"/>
            <a:ext cx="11483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Working Principle of Synchronous Reluctance Motor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42180-CA90-8ED2-D59E-4B7DDCC87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8878C5-0C73-6A4C-C2FB-F2C75C15E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2" t="4226" r="12032" b="73434"/>
          <a:stretch/>
        </p:blipFill>
        <p:spPr>
          <a:xfrm>
            <a:off x="964201" y="715630"/>
            <a:ext cx="2586594" cy="919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5FD7E5-86CD-CECC-B659-462CFE1F8273}"/>
              </a:ext>
            </a:extLst>
          </p:cNvPr>
          <p:cNvSpPr txBox="1"/>
          <p:nvPr/>
        </p:nvSpPr>
        <p:spPr>
          <a:xfrm>
            <a:off x="807596" y="4858421"/>
            <a:ext cx="2743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Definition of d and q axes</a:t>
            </a:r>
            <a:r>
              <a:rPr lang="en-US" sz="1600" baseline="30000" dirty="0"/>
              <a:t>1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BFA40BB-2C78-E1D1-E6BF-567D5E4A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7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CA0F5-A486-DAFA-A989-BA09612B7FD9}"/>
              </a:ext>
            </a:extLst>
          </p:cNvPr>
          <p:cNvSpPr txBox="1"/>
          <p:nvPr/>
        </p:nvSpPr>
        <p:spPr>
          <a:xfrm>
            <a:off x="230026" y="5458650"/>
            <a:ext cx="2234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aseline="30000" dirty="0"/>
              <a:t>1</a:t>
            </a:r>
            <a:r>
              <a:rPr lang="en-US" sz="1600" dirty="0"/>
              <a:t>www.oemerspa.com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9D179-CAC8-551C-7C0A-FE0F8BB62B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8" r="51437" b="13439"/>
          <a:stretch/>
        </p:blipFill>
        <p:spPr>
          <a:xfrm>
            <a:off x="4531361" y="1851233"/>
            <a:ext cx="3505362" cy="300071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5BC7A-1D1A-4C3D-20AE-7F3F43324F56}"/>
              </a:ext>
            </a:extLst>
          </p:cNvPr>
          <p:cNvSpPr txBox="1"/>
          <p:nvPr/>
        </p:nvSpPr>
        <p:spPr>
          <a:xfrm>
            <a:off x="9415889" y="4933314"/>
            <a:ext cx="113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q-axis flux</a:t>
            </a:r>
            <a:r>
              <a:rPr lang="en-US" sz="1600" baseline="300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39BB1-2E50-9A72-BE21-4CCC186537C2}"/>
              </a:ext>
            </a:extLst>
          </p:cNvPr>
          <p:cNvSpPr txBox="1"/>
          <p:nvPr/>
        </p:nvSpPr>
        <p:spPr>
          <a:xfrm>
            <a:off x="5531966" y="4933314"/>
            <a:ext cx="1504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d-axis flux</a:t>
            </a:r>
            <a:r>
              <a:rPr lang="en-US" sz="1600" baseline="30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C1F66-586B-AD2E-6F2A-3580D5855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51" t="5568" r="4182" b="13439"/>
          <a:stretch/>
        </p:blipFill>
        <p:spPr>
          <a:xfrm>
            <a:off x="8312742" y="1851233"/>
            <a:ext cx="3426299" cy="3000717"/>
          </a:xfrm>
          <a:prstGeom prst="rect">
            <a:avLst/>
          </a:prstGeom>
          <a:ln w="38100">
            <a:solidFill>
              <a:srgbClr val="1E2EFE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C968CF-4FE3-B9BD-7A96-72A468681001}"/>
              </a:ext>
            </a:extLst>
          </p:cNvPr>
          <p:cNvSpPr txBox="1"/>
          <p:nvPr/>
        </p:nvSpPr>
        <p:spPr>
          <a:xfrm>
            <a:off x="230026" y="5784644"/>
            <a:ext cx="2325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30000" dirty="0"/>
              <a:t>2</a:t>
            </a:r>
            <a:r>
              <a:rPr lang="en-US" sz="1600" b="0" i="0" u="none" strike="noStrike" baseline="0" dirty="0"/>
              <a:t>Nicola Bianchi, 2013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8AA3B-096C-1000-6602-8C1E5CF28A86}"/>
              </a:ext>
            </a:extLst>
          </p:cNvPr>
          <p:cNvSpPr txBox="1"/>
          <p:nvPr/>
        </p:nvSpPr>
        <p:spPr>
          <a:xfrm>
            <a:off x="5006971" y="692005"/>
            <a:ext cx="661154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d-axis: </a:t>
            </a:r>
            <a:r>
              <a:rPr lang="en-US" dirty="0"/>
              <a:t>the axis with the highest amount of flux passing through it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q-axis: </a:t>
            </a:r>
            <a:r>
              <a:rPr lang="en-US" dirty="0"/>
              <a:t>the axis with the lowest amount of flux passing through 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29A543-DFB7-0DD8-CECD-8D91936C9D7E}"/>
              </a:ext>
            </a:extLst>
          </p:cNvPr>
          <p:cNvSpPr txBox="1"/>
          <p:nvPr/>
        </p:nvSpPr>
        <p:spPr>
          <a:xfrm>
            <a:off x="3609711" y="4981531"/>
            <a:ext cx="129756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Air (barrier)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725DE-F676-CEC6-22FD-9469B72E12BC}"/>
              </a:ext>
            </a:extLst>
          </p:cNvPr>
          <p:cNvSpPr txBox="1"/>
          <p:nvPr/>
        </p:nvSpPr>
        <p:spPr>
          <a:xfrm>
            <a:off x="3603322" y="5427872"/>
            <a:ext cx="19824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Magnetic material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C30F4D-45F5-8849-C6E7-CE2B494BFC5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230880" y="3870960"/>
            <a:ext cx="378831" cy="1295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5FA062-2D7B-7DD7-5570-61A77B7204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52195" y="3962400"/>
            <a:ext cx="451127" cy="1650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3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57BF07-7753-7F9E-61F4-E4E155F35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t="2886" r="17986" b="2268"/>
          <a:stretch/>
        </p:blipFill>
        <p:spPr>
          <a:xfrm>
            <a:off x="6915712" y="822183"/>
            <a:ext cx="4606460" cy="4701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80D46F-D4E4-4413-98FC-59FC7A0DA977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4E20D-BD46-20C1-885C-78820B96DA68}"/>
              </a:ext>
            </a:extLst>
          </p:cNvPr>
          <p:cNvSpPr txBox="1"/>
          <p:nvPr/>
        </p:nvSpPr>
        <p:spPr>
          <a:xfrm>
            <a:off x="6915712" y="5524044"/>
            <a:ext cx="4606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rotating magnetic field and the rotor following 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F2F40-7752-5519-DD93-9CA0B02DB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6B7EBC0-5187-074D-A259-176EC1AC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8</a:t>
            </a:fld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2883C5-4450-0546-F8D4-A961E0EB6F2A}"/>
                  </a:ext>
                </a:extLst>
              </p:cNvPr>
              <p:cNvSpPr txBox="1"/>
              <p:nvPr/>
            </p:nvSpPr>
            <p:spPr>
              <a:xfrm>
                <a:off x="1069422" y="1913633"/>
                <a:ext cx="4744184" cy="931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𝑃𝑜𝑙𝑒𝑠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2883C5-4450-0546-F8D4-A961E0EB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22" y="1913633"/>
                <a:ext cx="4744184" cy="931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0E954B-7D13-50C5-3613-DC0DA2185F00}"/>
              </a:ext>
            </a:extLst>
          </p:cNvPr>
          <p:cNvSpPr txBox="1"/>
          <p:nvPr/>
        </p:nvSpPr>
        <p:spPr>
          <a:xfrm>
            <a:off x="480767" y="860515"/>
            <a:ext cx="397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Torque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C1FFA0-20ED-1D29-BA33-2BB89DCC2111}"/>
                  </a:ext>
                </a:extLst>
              </p:cNvPr>
              <p:cNvSpPr txBox="1"/>
              <p:nvPr/>
            </p:nvSpPr>
            <p:spPr>
              <a:xfrm>
                <a:off x="850321" y="3862663"/>
                <a:ext cx="2599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Inductance in d-axis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C1FFA0-20ED-1D29-BA33-2BB89DCC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21" y="3862663"/>
                <a:ext cx="2599441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1FA76E-3BC7-8ADA-0FBC-D658CDBAFD4F}"/>
                  </a:ext>
                </a:extLst>
              </p:cNvPr>
              <p:cNvSpPr txBox="1"/>
              <p:nvPr/>
            </p:nvSpPr>
            <p:spPr>
              <a:xfrm>
                <a:off x="842073" y="4382708"/>
                <a:ext cx="2599441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Inductance in q-axis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1FA76E-3BC7-8ADA-0FBC-D658CDBAF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73" y="4382708"/>
                <a:ext cx="2599441" cy="390748"/>
              </a:xfrm>
              <a:prstGeom prst="rect">
                <a:avLst/>
              </a:prstGeom>
              <a:blipFill>
                <a:blip r:embed="rId6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262083-1909-A0A9-A2DB-872BBEF93B2F}"/>
                  </a:ext>
                </a:extLst>
              </p:cNvPr>
              <p:cNvSpPr txBox="1"/>
              <p:nvPr/>
            </p:nvSpPr>
            <p:spPr>
              <a:xfrm>
                <a:off x="3693680" y="3853164"/>
                <a:ext cx="2599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Current in d-axis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262083-1909-A0A9-A2DB-872BBEF93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680" y="3853164"/>
                <a:ext cx="2599441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CD8EA6-7753-84EF-EACD-E964F997D11E}"/>
                  </a:ext>
                </a:extLst>
              </p:cNvPr>
              <p:cNvSpPr txBox="1"/>
              <p:nvPr/>
            </p:nvSpPr>
            <p:spPr>
              <a:xfrm>
                <a:off x="3685432" y="4373209"/>
                <a:ext cx="2599441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Current in q-axis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CD8EA6-7753-84EF-EACD-E964F997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432" y="4373209"/>
                <a:ext cx="2599441" cy="390748"/>
              </a:xfrm>
              <a:prstGeom prst="rect">
                <a:avLst/>
              </a:prstGeom>
              <a:blipFill>
                <a:blip r:embed="rId8"/>
                <a:stretch>
                  <a:fillRect t="-625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70F79-C616-C4D9-925B-185929C83695}"/>
              </a:ext>
            </a:extLst>
          </p:cNvPr>
          <p:cNvSpPr txBox="1"/>
          <p:nvPr/>
        </p:nvSpPr>
        <p:spPr>
          <a:xfrm>
            <a:off x="134782" y="-46680"/>
            <a:ext cx="11483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Working Principle of Synchronous Reluctance Motor </a:t>
            </a:r>
          </a:p>
        </p:txBody>
      </p:sp>
    </p:spTree>
    <p:extLst>
      <p:ext uri="{BB962C8B-B14F-4D97-AF65-F5344CB8AC3E}">
        <p14:creationId xmlns:p14="http://schemas.microsoft.com/office/powerpoint/2010/main" val="356555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8FF5BA-8466-4402-81A3-F57492470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6279915"/>
            <a:ext cx="566965" cy="479086"/>
          </a:xfrm>
          <a:prstGeom prst="rect">
            <a:avLst/>
          </a:prstGeom>
        </p:spPr>
      </p:pic>
      <p:sp>
        <p:nvSpPr>
          <p:cNvPr id="9" name="TextBox 108">
            <a:extLst>
              <a:ext uri="{FF2B5EF4-FFF2-40B4-BE49-F238E27FC236}">
                <a16:creationId xmlns:a16="http://schemas.microsoft.com/office/drawing/2014/main" id="{506AC5D9-4235-4CCB-A92C-239C1F56522A}"/>
              </a:ext>
            </a:extLst>
          </p:cNvPr>
          <p:cNvSpPr txBox="1"/>
          <p:nvPr/>
        </p:nvSpPr>
        <p:spPr>
          <a:xfrm>
            <a:off x="1139145" y="676763"/>
            <a:ext cx="1195470" cy="461665"/>
          </a:xfrm>
          <a:prstGeom prst="rect">
            <a:avLst/>
          </a:prstGeom>
          <a:noFill/>
          <a:ln w="28575">
            <a:noFill/>
            <a:extLst>
              <a:ext uri="{C807C97D-BFC1-408E-A445-0C87EB9F89A2}">
                <ask:lineSketchStyleProps xmlns:ask="http://schemas.microsoft.com/office/drawing/2018/sketchyshapes" sd="1316331150">
                  <a:custGeom>
                    <a:avLst/>
                    <a:gdLst>
                      <a:gd name="connsiteX0" fmla="*/ 0 w 1201622"/>
                      <a:gd name="connsiteY0" fmla="*/ 0 h 369332"/>
                      <a:gd name="connsiteX1" fmla="*/ 576779 w 1201622"/>
                      <a:gd name="connsiteY1" fmla="*/ 0 h 369332"/>
                      <a:gd name="connsiteX2" fmla="*/ 1201622 w 1201622"/>
                      <a:gd name="connsiteY2" fmla="*/ 0 h 369332"/>
                      <a:gd name="connsiteX3" fmla="*/ 1201622 w 1201622"/>
                      <a:gd name="connsiteY3" fmla="*/ 369332 h 369332"/>
                      <a:gd name="connsiteX4" fmla="*/ 636860 w 1201622"/>
                      <a:gd name="connsiteY4" fmla="*/ 369332 h 369332"/>
                      <a:gd name="connsiteX5" fmla="*/ 0 w 1201622"/>
                      <a:gd name="connsiteY5" fmla="*/ 369332 h 369332"/>
                      <a:gd name="connsiteX6" fmla="*/ 0 w 1201622"/>
                      <a:gd name="connsiteY6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01622" h="369332" extrusionOk="0">
                        <a:moveTo>
                          <a:pt x="0" y="0"/>
                        </a:moveTo>
                        <a:cubicBezTo>
                          <a:pt x="130653" y="-14765"/>
                          <a:pt x="420767" y="-6457"/>
                          <a:pt x="576779" y="0"/>
                        </a:cubicBezTo>
                        <a:cubicBezTo>
                          <a:pt x="732791" y="6457"/>
                          <a:pt x="922822" y="-3373"/>
                          <a:pt x="1201622" y="0"/>
                        </a:cubicBezTo>
                        <a:cubicBezTo>
                          <a:pt x="1199719" y="140188"/>
                          <a:pt x="1189370" y="227707"/>
                          <a:pt x="1201622" y="369332"/>
                        </a:cubicBezTo>
                        <a:cubicBezTo>
                          <a:pt x="950575" y="360944"/>
                          <a:pt x="904459" y="350875"/>
                          <a:pt x="636860" y="369332"/>
                        </a:cubicBezTo>
                        <a:cubicBezTo>
                          <a:pt x="369261" y="387789"/>
                          <a:pt x="276822" y="363728"/>
                          <a:pt x="0" y="369332"/>
                        </a:cubicBezTo>
                        <a:cubicBezTo>
                          <a:pt x="-5329" y="285714"/>
                          <a:pt x="-2997" y="16884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/>
              <a:t>Circular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E1525-CB10-BFA4-AC1E-46A8EB1A8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401670" y="1203274"/>
            <a:ext cx="2203686" cy="2122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9EB8A7-7B67-977D-14ED-61C984DE8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9" y="3697585"/>
            <a:ext cx="2203686" cy="20064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DBAF4-3CBC-95A0-825C-7619994B3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3789" y="1159857"/>
            <a:ext cx="2203686" cy="19210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8F94B16-EB56-9CB6-BB73-6B83E8C2AA23}"/>
              </a:ext>
            </a:extLst>
          </p:cNvPr>
          <p:cNvSpPr/>
          <p:nvPr/>
        </p:nvSpPr>
        <p:spPr>
          <a:xfrm>
            <a:off x="0" y="1"/>
            <a:ext cx="12192000" cy="499108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4C164-62E6-EEAF-333A-8260995C09A3}"/>
              </a:ext>
            </a:extLst>
          </p:cNvPr>
          <p:cNvSpPr txBox="1"/>
          <p:nvPr/>
        </p:nvSpPr>
        <p:spPr>
          <a:xfrm>
            <a:off x="134782" y="-46680"/>
            <a:ext cx="10517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Design and Optimization of </a:t>
            </a:r>
            <a:r>
              <a:rPr lang="en-US" sz="3200" b="1" dirty="0" err="1">
                <a:solidFill>
                  <a:schemeClr val="bg1"/>
                </a:solidFill>
              </a:rPr>
              <a:t>SynRM</a:t>
            </a:r>
            <a:r>
              <a:rPr lang="en-US" sz="3200" b="1" dirty="0">
                <a:solidFill>
                  <a:schemeClr val="bg1"/>
                </a:solidFill>
              </a:rPr>
              <a:t>: Rotor Geometries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9B78C6D-6040-516F-BD98-45E577AC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106E-0497-4C7E-8E32-8B562FF43019}" type="slidenum">
              <a:rPr lang="en-US" sz="1600" smtClean="0">
                <a:solidFill>
                  <a:schemeClr val="tx1"/>
                </a:solidFill>
              </a:rPr>
              <a:t>9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CE638-8EE5-C6F6-CAE1-91BE672D641F}"/>
              </a:ext>
            </a:extLst>
          </p:cNvPr>
          <p:cNvSpPr txBox="1"/>
          <p:nvPr/>
        </p:nvSpPr>
        <p:spPr>
          <a:xfrm>
            <a:off x="134782" y="5893407"/>
            <a:ext cx="891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Rediscovery of Synchronous Reluctance and Ferrite Permanent Magnet Motors, 2016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818B7-0D26-8C4F-F150-E93DEFDF20F0}"/>
              </a:ext>
            </a:extLst>
          </p:cNvPr>
          <p:cNvSpPr txBox="1"/>
          <p:nvPr/>
        </p:nvSpPr>
        <p:spPr>
          <a:xfrm>
            <a:off x="880652" y="3235920"/>
            <a:ext cx="1680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Segmented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6768B0-81D3-E305-72A0-7215DEB7A087}"/>
              </a:ext>
            </a:extLst>
          </p:cNvPr>
          <p:cNvSpPr txBox="1"/>
          <p:nvPr/>
        </p:nvSpPr>
        <p:spPr>
          <a:xfrm>
            <a:off x="4401670" y="738108"/>
            <a:ext cx="2255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/>
              <a:t>Zhukovski</a:t>
            </a:r>
            <a:endParaRPr lang="en-US" sz="2400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41B2DD-67ED-F319-B299-4A8203C3CD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96" t="3901" r="30990" b="6803"/>
          <a:stretch/>
        </p:blipFill>
        <p:spPr>
          <a:xfrm>
            <a:off x="7307597" y="815627"/>
            <a:ext cx="4394434" cy="43437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51D62-58CE-706F-4E73-2FB2E9B24B27}"/>
              </a:ext>
            </a:extLst>
          </p:cNvPr>
          <p:cNvSpPr txBox="1"/>
          <p:nvPr/>
        </p:nvSpPr>
        <p:spPr>
          <a:xfrm>
            <a:off x="7581817" y="5221577"/>
            <a:ext cx="444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Natural flux lines in motor with solid rotor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49DB0E-7CC0-D3FE-7F07-6A789957276E}"/>
              </a:ext>
            </a:extLst>
          </p:cNvPr>
          <p:cNvSpPr txBox="1"/>
          <p:nvPr/>
        </p:nvSpPr>
        <p:spPr>
          <a:xfrm>
            <a:off x="3373097" y="3862152"/>
            <a:ext cx="3380890" cy="120032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/>
              <a:t>Zhukovski</a:t>
            </a:r>
            <a:r>
              <a:rPr lang="en-US" sz="2400" dirty="0"/>
              <a:t> barriers do not interrupt the natural path of the flux.</a:t>
            </a:r>
          </a:p>
        </p:txBody>
      </p:sp>
    </p:spTree>
    <p:extLst>
      <p:ext uri="{BB962C8B-B14F-4D97-AF65-F5344CB8AC3E}">
        <p14:creationId xmlns:p14="http://schemas.microsoft.com/office/powerpoint/2010/main" val="102388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5692</TotalTime>
  <Words>605</Words>
  <Application>Microsoft Office PowerPoint</Application>
  <PresentationFormat>Widescreen</PresentationFormat>
  <Paragraphs>170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Parisa Rezapour</dc:creator>
  <cp:lastModifiedBy>Seyed mohsen baghaei oskouei</cp:lastModifiedBy>
  <cp:revision>177</cp:revision>
  <dcterms:created xsi:type="dcterms:W3CDTF">2022-11-27T10:02:39Z</dcterms:created>
  <dcterms:modified xsi:type="dcterms:W3CDTF">2022-12-07T17:56:22Z</dcterms:modified>
</cp:coreProperties>
</file>